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AC4"/>
    <a:srgbClr val="234DFD"/>
    <a:srgbClr val="D41D0A"/>
    <a:srgbClr val="AA8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>
        <p:scale>
          <a:sx n="90" d="100"/>
          <a:sy n="90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BB8F-27FD-4618-A510-CE493C55B0B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9DF5E-0B3A-4E50-B60C-2844EF53D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0" y="0"/>
            <a:ext cx="8305800" cy="2895600"/>
          </a:xfrm>
          <a:prstGeom prst="triangle">
            <a:avLst>
              <a:gd name="adj" fmla="val 51251"/>
            </a:avLst>
          </a:prstGeom>
          <a:solidFill>
            <a:srgbClr val="221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>
            <a:off x="-800100" y="800100"/>
            <a:ext cx="5638800" cy="4038600"/>
          </a:xfrm>
          <a:prstGeom prst="triangle">
            <a:avLst>
              <a:gd name="adj" fmla="val 5104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914400" y="3962400"/>
            <a:ext cx="8305800" cy="2895600"/>
          </a:xfrm>
          <a:prstGeom prst="triangle">
            <a:avLst>
              <a:gd name="adj" fmla="val 5125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6200000">
            <a:off x="4305300" y="2019300"/>
            <a:ext cx="5638800" cy="4038600"/>
          </a:xfrm>
          <a:prstGeom prst="triangle">
            <a:avLst>
              <a:gd name="adj" fmla="val 50548"/>
            </a:avLst>
          </a:prstGeom>
          <a:solidFill>
            <a:srgbClr val="D41D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9555769">
            <a:off x="-638784" y="2940668"/>
            <a:ext cx="10505466" cy="9109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INTERNATIONAL NURSING SCHOLAR CONGRESS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HIMMPAS UI\International Nursing Conference\LOGO INSC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0"/>
            <a:ext cx="1435633" cy="1447800"/>
          </a:xfrm>
          <a:prstGeom prst="rect">
            <a:avLst/>
          </a:prstGeom>
          <a:noFill/>
        </p:spPr>
      </p:pic>
      <p:pic>
        <p:nvPicPr>
          <p:cNvPr id="1028" name="Picture 4" descr="E:\University Of Indonesia\Logo FIK\Logo-FIK-fik-frame-black-vertic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0"/>
            <a:ext cx="726222" cy="1447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 rot="19555769">
            <a:off x="1357184" y="1776178"/>
            <a:ext cx="4987954" cy="9109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EVENT RUNDOWN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" name="Picture 2" descr="E:\University Of Indonesia\Logo FIK\IIUM Full Logo Colo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81000"/>
            <a:ext cx="2286000" cy="587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0"/>
            <a:ext cx="5410200" cy="762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Bodoni Bk BT" pitchFamily="18" charset="0"/>
              </a:rPr>
              <a:t>Day 1 (CONFERENCE)</a:t>
            </a:r>
            <a:br>
              <a:rPr lang="en-US" sz="2800" b="1" dirty="0" smtClean="0">
                <a:latin typeface="Bodoni Bk BT" pitchFamily="18" charset="0"/>
              </a:rPr>
            </a:br>
            <a:r>
              <a:rPr lang="en-US" sz="2800" b="1" dirty="0" smtClean="0">
                <a:latin typeface="Bodoni Bk BT" pitchFamily="18" charset="0"/>
              </a:rPr>
              <a:t>Tuesday, November 15</a:t>
            </a:r>
            <a:r>
              <a:rPr lang="en-US" sz="2800" b="1" baseline="30000" dirty="0" smtClean="0">
                <a:latin typeface="Bodoni Bk BT" pitchFamily="18" charset="0"/>
              </a:rPr>
              <a:t>th</a:t>
            </a:r>
            <a:r>
              <a:rPr lang="en-US" sz="2800" b="1" dirty="0" smtClean="0">
                <a:latin typeface="Bodoni Bk BT" pitchFamily="18" charset="0"/>
              </a:rPr>
              <a:t> 2016</a:t>
            </a:r>
            <a:endParaRPr lang="en-US" sz="2800" b="1" dirty="0">
              <a:latin typeface="Bodoni Bk BT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0800000">
            <a:off x="0" y="0"/>
            <a:ext cx="2971800" cy="990600"/>
          </a:xfrm>
          <a:prstGeom prst="triangle">
            <a:avLst>
              <a:gd name="adj" fmla="val 51251"/>
            </a:avLst>
          </a:prstGeom>
          <a:solidFill>
            <a:srgbClr val="221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400000">
            <a:off x="-228600" y="228600"/>
            <a:ext cx="1905000" cy="1447800"/>
          </a:xfrm>
          <a:prstGeom prst="triangle">
            <a:avLst>
              <a:gd name="adj" fmla="val 5104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914401"/>
          <a:ext cx="8763000" cy="5791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992"/>
                <a:gridCol w="7352008"/>
              </a:tblGrid>
              <a:tr h="269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Time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Events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3084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07.30-07.50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Registration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6743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07.50-08.05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Safety Induction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5316"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Opening by MC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39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08.05-08.15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National Anthem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cs typeface="Times New Roman" pitchFamily="18" charset="0"/>
                        </a:rPr>
                        <a:t> of Indonesia and INNA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6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08.05-08.15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mbria" pitchFamily="18" charset="0"/>
                        </a:rPr>
                        <a:t>Welcome </a:t>
                      </a:r>
                      <a:r>
                        <a:rPr lang="en-US" sz="1600" b="1" dirty="0">
                          <a:latin typeface="Cambria" pitchFamily="18" charset="0"/>
                        </a:rPr>
                        <a:t>Dance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“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Dandang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None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and </a:t>
                      </a:r>
                      <a:r>
                        <a:rPr lang="en-US" sz="1600" baseline="0" dirty="0" err="1" smtClean="0">
                          <a:latin typeface="Cambria" pitchFamily="18" charset="0"/>
                        </a:rPr>
                        <a:t>Nandak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ambria" pitchFamily="18" charset="0"/>
                        </a:rPr>
                        <a:t>Ganjen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”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0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08.15-09.15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OPENING REMARKS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5675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mbria" pitchFamily="18" charset="0"/>
                        </a:rPr>
                        <a:t>Herni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mbria" pitchFamily="18" charset="0"/>
                        </a:rPr>
                        <a:t>Susanti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,</a:t>
                      </a:r>
                      <a:r>
                        <a:rPr lang="en-US" sz="1600" b="1" baseline="0" dirty="0" smtClean="0">
                          <a:latin typeface="Cambria" pitchFamily="18" charset="0"/>
                        </a:rPr>
                        <a:t> MN., </a:t>
                      </a:r>
                      <a:r>
                        <a:rPr lang="en-US" sz="1600" b="1" baseline="0" dirty="0" err="1" smtClean="0">
                          <a:latin typeface="Cambria" pitchFamily="18" charset="0"/>
                        </a:rPr>
                        <a:t>Ph.D</a:t>
                      </a:r>
                      <a:endParaRPr lang="en-US" sz="1600" b="1" baseline="0" dirty="0" smtClean="0">
                        <a:latin typeface="Cambria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ambria" pitchFamily="18" charset="0"/>
                        </a:rPr>
                        <a:t>(Chair of Organizing Committee)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51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mbria" pitchFamily="18" charset="0"/>
                        </a:rPr>
                        <a:t>Dra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. </a:t>
                      </a:r>
                      <a:r>
                        <a:rPr lang="en-US" sz="1600" b="1" dirty="0" err="1" smtClean="0">
                          <a:latin typeface="Cambria" pitchFamily="18" charset="0"/>
                        </a:rPr>
                        <a:t>Junaiti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mbria" pitchFamily="18" charset="0"/>
                        </a:rPr>
                        <a:t>Sahar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, </a:t>
                      </a:r>
                      <a:r>
                        <a:rPr lang="en-US" sz="1600" b="1" dirty="0" err="1" smtClean="0">
                          <a:latin typeface="Cambria" pitchFamily="18" charset="0"/>
                        </a:rPr>
                        <a:t>S.Kp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., </a:t>
                      </a:r>
                      <a:r>
                        <a:rPr lang="en-US" sz="1600" b="1" dirty="0" err="1" smtClean="0">
                          <a:latin typeface="Cambria" pitchFamily="18" charset="0"/>
                        </a:rPr>
                        <a:t>M.App.Sc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., </a:t>
                      </a:r>
                      <a:r>
                        <a:rPr lang="en-US" sz="1600" b="1" dirty="0" err="1" smtClean="0">
                          <a:latin typeface="Cambria" pitchFamily="18" charset="0"/>
                        </a:rPr>
                        <a:t>Ph.D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(Dean Faculty of Nursing)</a:t>
                      </a:r>
                      <a:endParaRPr lang="en-US" sz="1600" i="0" dirty="0" smtClean="0">
                        <a:solidFill>
                          <a:schemeClr val="tx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68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mbria" pitchFamily="18" charset="0"/>
                        </a:rPr>
                        <a:t>Prof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. Dr. Ir</a:t>
                      </a:r>
                      <a:r>
                        <a:rPr lang="en-US" sz="1600" b="1" dirty="0">
                          <a:latin typeface="Cambria" pitchFamily="18" charset="0"/>
                        </a:rPr>
                        <a:t>. Muhammad Anis, M. Met. 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(Rector of </a:t>
                      </a:r>
                      <a:r>
                        <a:rPr lang="en-US" sz="1600" dirty="0" err="1">
                          <a:latin typeface="Cambria" pitchFamily="18" charset="0"/>
                        </a:rPr>
                        <a:t>Universitas</a:t>
                      </a:r>
                      <a:r>
                        <a:rPr lang="en-US" sz="1600" dirty="0">
                          <a:latin typeface="Cambria" pitchFamily="18" charset="0"/>
                        </a:rPr>
                        <a:t> Indonesia)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37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latin typeface="Cambria" pitchFamily="18" charset="0"/>
                        </a:rPr>
                        <a:t>DR. Ir. </a:t>
                      </a:r>
                      <a:r>
                        <a:rPr lang="en-US" sz="1600" b="1" kern="1200" dirty="0" err="1" smtClean="0">
                          <a:latin typeface="Cambria" pitchFamily="18" charset="0"/>
                        </a:rPr>
                        <a:t>Subandi</a:t>
                      </a:r>
                      <a:r>
                        <a:rPr lang="en-US" sz="1600" b="1" kern="12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latin typeface="Cambria" pitchFamily="18" charset="0"/>
                        </a:rPr>
                        <a:t>Sardjoko</a:t>
                      </a:r>
                      <a:r>
                        <a:rPr lang="en-US" sz="1600" b="1" kern="1200" dirty="0" smtClean="0">
                          <a:latin typeface="Cambria" pitchFamily="18" charset="0"/>
                        </a:rPr>
                        <a:t>, </a:t>
                      </a:r>
                      <a:r>
                        <a:rPr lang="en-US" sz="1600" b="1" kern="1200" dirty="0" err="1" smtClean="0">
                          <a:latin typeface="Cambria" pitchFamily="18" charset="0"/>
                        </a:rPr>
                        <a:t>MSc</a:t>
                      </a:r>
                      <a:r>
                        <a:rPr lang="en-US" sz="1600" b="1" kern="1200" dirty="0" smtClean="0">
                          <a:latin typeface="Cambria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kern="1200" dirty="0" smtClean="0">
                          <a:latin typeface="Cambria" pitchFamily="18" charset="0"/>
                        </a:rPr>
                        <a:t>(Deputy Minister for Human and Societal Development and Cultural Affairs, Ministry of National Development Planning)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86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latin typeface="Cambria" pitchFamily="18" charset="0"/>
                        </a:rPr>
                        <a:t>Prof. </a:t>
                      </a:r>
                      <a:r>
                        <a:rPr lang="en-US" sz="1600" b="1" kern="1200" dirty="0" err="1" smtClean="0">
                          <a:latin typeface="Cambria" pitchFamily="18" charset="0"/>
                        </a:rPr>
                        <a:t>Intan</a:t>
                      </a:r>
                      <a:r>
                        <a:rPr lang="en-US" sz="1600" b="1" kern="1200" dirty="0" smtClean="0">
                          <a:latin typeface="Cambria" pitchFamily="18" charset="0"/>
                        </a:rPr>
                        <a:t> Ahmad, </a:t>
                      </a:r>
                      <a:r>
                        <a:rPr lang="en-US" sz="1600" b="1" kern="1200" dirty="0" err="1" smtClean="0">
                          <a:latin typeface="Cambria" pitchFamily="18" charset="0"/>
                        </a:rPr>
                        <a:t>Ph.D</a:t>
                      </a:r>
                      <a:endParaRPr lang="en-US" sz="1600" b="1" kern="1200" dirty="0" smtClean="0">
                        <a:latin typeface="Cambria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kern="1200" dirty="0" smtClean="0">
                          <a:latin typeface="Cambria" pitchFamily="18" charset="0"/>
                        </a:rPr>
                        <a:t>(Director General of Education and Student Affairs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kern="1200" dirty="0" smtClean="0">
                          <a:latin typeface="Cambria" pitchFamily="18" charset="0"/>
                        </a:rPr>
                        <a:t>Ministry of Research and Technology and Higher Education of Republic of Indonesia)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9" name="Picture 4" descr="E:\University Of Indonesia\Logo FIK\Logo-FIK-fik-frame-black-vert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82222" cy="762000"/>
          </a:xfrm>
          <a:prstGeom prst="rect">
            <a:avLst/>
          </a:prstGeom>
          <a:noFill/>
        </p:spPr>
      </p:pic>
      <p:pic>
        <p:nvPicPr>
          <p:cNvPr id="7" name="Picture 2" descr="E:\HIMMPAS UI\International Nursing Conference\LOGO INSC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5" y="0"/>
            <a:ext cx="678116" cy="683863"/>
          </a:xfrm>
          <a:prstGeom prst="rect">
            <a:avLst/>
          </a:prstGeom>
          <a:noFill/>
        </p:spPr>
      </p:pic>
      <p:pic>
        <p:nvPicPr>
          <p:cNvPr id="10" name="Picture 2" descr="E:\University Of Indonesia\Logo FIK\IIUM Full Logo Colo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52400"/>
            <a:ext cx="1847894" cy="47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5400000">
            <a:off x="-228600" y="228600"/>
            <a:ext cx="1905000" cy="1447800"/>
          </a:xfrm>
          <a:prstGeom prst="triangle">
            <a:avLst>
              <a:gd name="adj" fmla="val 5104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2400" y="1143000"/>
          <a:ext cx="8915400" cy="5569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1284"/>
                <a:gridCol w="7664116"/>
              </a:tblGrid>
              <a:tr h="4362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97330" algn="l"/>
                        </a:tabLs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KEYNOTE SPEAKER 1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10487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09.15-10.00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“Challenges Towards The Achievement in Health Sector Related to SDGs”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by: </a:t>
                      </a:r>
                      <a:r>
                        <a:rPr lang="en-US" sz="1600" dirty="0">
                          <a:latin typeface="Cambria" pitchFamily="18" charset="0"/>
                        </a:rPr>
                        <a:t>Prof.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Cathrine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Fowler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(University of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Technology Sydney Australia, </a:t>
                      </a:r>
                      <a:r>
                        <a:rPr lang="en-US" sz="1600" kern="1200" baseline="0" dirty="0" smtClean="0">
                          <a:latin typeface="Cambria" pitchFamily="18" charset="0"/>
                        </a:rPr>
                        <a:t>P</a:t>
                      </a:r>
                      <a:r>
                        <a:rPr lang="en-US" sz="1600" kern="1200" dirty="0" smtClean="0">
                          <a:latin typeface="Cambria" pitchFamily="18" charset="0"/>
                        </a:rPr>
                        <a:t>rofessor in Child and Family Health Nursing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65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10.00-10.10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Coffee Break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6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10.10-12.00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PLENARY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SESSION 1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8158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“LESSON LEARNT from MDGS to SUCCESSFUL  SDGs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in WORLDWIDE”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Moderator: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Prof. </a:t>
                      </a:r>
                      <a:r>
                        <a:rPr lang="en-US" sz="1800" b="1" baseline="0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Elly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Nurachmach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DNSc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.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2501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Introduction 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by Moderator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947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mbria" pitchFamily="18" charset="0"/>
                        </a:rPr>
                        <a:t>“Lesson Learnt from MDGs to Successful SDGs in ASEAN”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by: Dr. Paul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Pronyk</a:t>
                      </a:r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(Chief of Child Survival and Development Program for UNICEF Indonesia Representative)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78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mbria" pitchFamily="18" charset="0"/>
                        </a:rPr>
                        <a:t>“National Health Policy Evaluation Towards SDGs Implementation in Indonesia”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by: dr.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Anung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Sugihantono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,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M.Kes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6195" algn="l"/>
                        </a:tabLs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(General Director of Public Health Representative for Ministry of Health Republic of  Indonesia)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Isosceles Triangle 5"/>
          <p:cNvSpPr/>
          <p:nvPr/>
        </p:nvSpPr>
        <p:spPr>
          <a:xfrm rot="10800000">
            <a:off x="0" y="0"/>
            <a:ext cx="2971800" cy="990600"/>
          </a:xfrm>
          <a:prstGeom prst="triangle">
            <a:avLst>
              <a:gd name="adj" fmla="val 51251"/>
            </a:avLst>
          </a:prstGeom>
          <a:solidFill>
            <a:srgbClr val="221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43400" y="0"/>
            <a:ext cx="480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Day 1 (CONFERENCE)</a:t>
            </a:r>
            <a:b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</a:b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Tuesday, November </a:t>
            </a:r>
            <a:r>
              <a:rPr lang="en-US" sz="2900" b="1" dirty="0" smtClean="0">
                <a:latin typeface="Bodoni Bk BT" pitchFamily="18" charset="0"/>
              </a:rPr>
              <a:t>15</a:t>
            </a:r>
            <a:r>
              <a:rPr lang="en-US" sz="2900" b="1" baseline="30000" dirty="0" smtClean="0">
                <a:latin typeface="Bodoni Bk BT" pitchFamily="18" charset="0"/>
              </a:rPr>
              <a:t>th 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2016</a:t>
            </a:r>
          </a:p>
        </p:txBody>
      </p:sp>
      <p:pic>
        <p:nvPicPr>
          <p:cNvPr id="10" name="Picture 4" descr="E:\University Of Indonesia\Logo FIK\Logo-FIK-fik-frame-black-vert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82222" cy="762000"/>
          </a:xfrm>
          <a:prstGeom prst="rect">
            <a:avLst/>
          </a:prstGeom>
          <a:noFill/>
        </p:spPr>
      </p:pic>
      <p:pic>
        <p:nvPicPr>
          <p:cNvPr id="12" name="Picture 2" descr="E:\HIMMPAS UI\International Nursing Conference\LOGO INSC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5" y="0"/>
            <a:ext cx="678116" cy="683863"/>
          </a:xfrm>
          <a:prstGeom prst="rect">
            <a:avLst/>
          </a:prstGeom>
          <a:noFill/>
        </p:spPr>
      </p:pic>
      <p:pic>
        <p:nvPicPr>
          <p:cNvPr id="13" name="Picture 2" descr="E:\University Of Indonesia\Logo FIK\IIUM Full Logo Colo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52400"/>
            <a:ext cx="1847894" cy="47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 rot="5400000">
            <a:off x="-304800" y="304800"/>
            <a:ext cx="2057400" cy="1447800"/>
          </a:xfrm>
          <a:prstGeom prst="triangle">
            <a:avLst>
              <a:gd name="adj" fmla="val 4694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52400" y="1235760"/>
          <a:ext cx="8915400" cy="539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698"/>
                <a:gridCol w="5552302"/>
                <a:gridCol w="1676400"/>
              </a:tblGrid>
              <a:tr h="7674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mbria" pitchFamily="18" charset="0"/>
                        </a:rPr>
                        <a:t>“Lesson</a:t>
                      </a:r>
                      <a:r>
                        <a:rPr lang="en-US" sz="1600" b="1" baseline="0" dirty="0" smtClean="0">
                          <a:latin typeface="Cambria" pitchFamily="18" charset="0"/>
                        </a:rPr>
                        <a:t> Learnt from Maternal and Woman’s Health Strategies in MDGs”</a:t>
                      </a:r>
                      <a:endParaRPr lang="en-US" sz="1600" b="1" dirty="0" smtClean="0">
                        <a:latin typeface="Cambria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by: Prof.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Dra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Setyowati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,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Ph.D</a:t>
                      </a:r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(Faculty of Nursing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Universitas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Indonesia/ Educator/ Maternity Expert)</a:t>
                      </a:r>
                      <a:endParaRPr lang="en-US" sz="1600" b="0" i="0" dirty="0" smtClean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74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mbria" pitchFamily="18" charset="0"/>
                        </a:rPr>
                        <a:t>Lesson Learnt</a:t>
                      </a:r>
                      <a:r>
                        <a:rPr lang="en-US" sz="1600" b="1" baseline="0" dirty="0" smtClean="0">
                          <a:latin typeface="Cambria" pitchFamily="18" charset="0"/>
                        </a:rPr>
                        <a:t> from 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Mental Health and Well</a:t>
                      </a:r>
                      <a:r>
                        <a:rPr lang="en-US" sz="1600" b="1" baseline="0" dirty="0" smtClean="0">
                          <a:latin typeface="Cambria" pitchFamily="18" charset="0"/>
                        </a:rPr>
                        <a:t> B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eing Strategies in MDGs”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by: Prof.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Achir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Yani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,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DNSc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(Faculty of Nursing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Universitas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Indonesia/ Educator/ Mental Health Expert)</a:t>
                      </a:r>
                      <a:endParaRPr lang="en-US" sz="1600" b="0" i="0" dirty="0" smtClean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33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Discussion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12.00-13.00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Break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13.00-14.00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Poster Presentation Session 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0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14.00-17.00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Oral Presentations 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@ 12-15 min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Burgundy 1A (Newborn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and Child Health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15 Participants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 Burgundy 1B (Mental Health and Well Being)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15 Participants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Burgundy 2 (Management Health Service)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15 Participants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Burgundy 3 (Sexual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and Reproductive Health, Elderly Health, Maternal and Women’s Health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15 Participants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Ballroom (Elderly Health,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Communicable Disease and Non-communicable Disease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14 Participants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7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18.30-20.30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Welcome Dinner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 rot="10800000">
            <a:off x="0" y="0"/>
            <a:ext cx="2971800" cy="990600"/>
          </a:xfrm>
          <a:prstGeom prst="triangle">
            <a:avLst>
              <a:gd name="adj" fmla="val 51251"/>
            </a:avLst>
          </a:prstGeom>
          <a:solidFill>
            <a:srgbClr val="221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33800" y="76200"/>
            <a:ext cx="480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Day 1 (CONFERENCE)</a:t>
            </a:r>
            <a:b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</a:b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Tuesday, November </a:t>
            </a:r>
            <a:r>
              <a:rPr lang="en-US" sz="2900" b="1" dirty="0" smtClean="0">
                <a:latin typeface="Bodoni Bk BT" pitchFamily="18" charset="0"/>
              </a:rPr>
              <a:t>15</a:t>
            </a:r>
            <a:r>
              <a:rPr lang="en-US" sz="2900" b="1" baseline="30000" dirty="0" smtClean="0">
                <a:latin typeface="Bodoni Bk BT" pitchFamily="18" charset="0"/>
              </a:rPr>
              <a:t>th 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2016</a:t>
            </a:r>
          </a:p>
        </p:txBody>
      </p:sp>
      <p:pic>
        <p:nvPicPr>
          <p:cNvPr id="9" name="Picture 4" descr="E:\University Of Indonesia\Logo FIK\Logo-FIK-fik-frame-black-vert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82222" cy="762000"/>
          </a:xfrm>
          <a:prstGeom prst="rect">
            <a:avLst/>
          </a:prstGeom>
          <a:noFill/>
        </p:spPr>
      </p:pic>
      <p:pic>
        <p:nvPicPr>
          <p:cNvPr id="11" name="Picture 2" descr="E:\HIMMPAS UI\International Nursing Conference\LOGO INSC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5" y="0"/>
            <a:ext cx="678116" cy="683863"/>
          </a:xfrm>
          <a:prstGeom prst="rect">
            <a:avLst/>
          </a:prstGeom>
          <a:noFill/>
        </p:spPr>
      </p:pic>
      <p:pic>
        <p:nvPicPr>
          <p:cNvPr id="12" name="Picture 2" descr="E:\University Of Indonesia\Logo FIK\IIUM Full Logo Colo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52400"/>
            <a:ext cx="1847894" cy="47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0800000">
            <a:off x="6324600" y="0"/>
            <a:ext cx="2819400" cy="1295400"/>
          </a:xfrm>
          <a:prstGeom prst="triangle">
            <a:avLst>
              <a:gd name="adj" fmla="val 5125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6200000">
            <a:off x="7048500" y="647700"/>
            <a:ext cx="2743200" cy="1447800"/>
          </a:xfrm>
          <a:prstGeom prst="triangle">
            <a:avLst>
              <a:gd name="adj" fmla="val 52086"/>
            </a:avLst>
          </a:prstGeom>
          <a:solidFill>
            <a:srgbClr val="D41D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6200" y="838200"/>
          <a:ext cx="8991600" cy="60552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7543800"/>
              </a:tblGrid>
              <a:tr h="27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Time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Events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2735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07.30-08.00</a:t>
                      </a: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Registration</a:t>
                      </a:r>
                      <a:endParaRPr lang="en-US" sz="1600" b="1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35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08.00-08.10</a:t>
                      </a: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Opening</a:t>
                      </a:r>
                      <a:endParaRPr lang="en-US" sz="1600" b="1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13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08.10-09.00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KEYNOTE SPEAKER 2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7849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“Nursing Roles in </a:t>
                      </a:r>
                      <a:r>
                        <a:rPr lang="en-US" sz="1600" dirty="0">
                          <a:latin typeface="Cambria" pitchFamily="18" charset="0"/>
                        </a:rPr>
                        <a:t>SDGs 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Accomplishment</a:t>
                      </a:r>
                      <a:r>
                        <a:rPr lang="en-US" sz="1600" dirty="0">
                          <a:latin typeface="Cambria" pitchFamily="18" charset="0"/>
                        </a:rPr>
                        <a:t>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ambria" pitchFamily="18" charset="0"/>
                        </a:rPr>
                        <a:t> by: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Dra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Junaiti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Sahar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,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S.Kp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.,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M.App.Sc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.,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Ph.D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latin typeface="Cambria" pitchFamily="18" charset="0"/>
                        </a:rPr>
                        <a:t>(Dean Faculty of Nursing </a:t>
                      </a:r>
                      <a:r>
                        <a:rPr lang="en-US" sz="1600" kern="12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latin typeface="Cambria" pitchFamily="18" charset="0"/>
                        </a:rPr>
                        <a:t>Universitas</a:t>
                      </a:r>
                      <a:r>
                        <a:rPr lang="en-US" sz="1600" kern="1200" baseline="0" dirty="0" smtClean="0">
                          <a:latin typeface="Cambria" pitchFamily="18" charset="0"/>
                        </a:rPr>
                        <a:t> Indonesia</a:t>
                      </a:r>
                      <a:r>
                        <a:rPr lang="en-US" sz="1600" kern="12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3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09.00-09.10</a:t>
                      </a: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Coffee 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Break</a:t>
                      </a:r>
                      <a:endParaRPr lang="en-US" sz="1600" b="1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028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09.10-10.40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Plenary Session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2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“NURSING ROLES IN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SDGs ACCOMPLISHMENT”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Moderator: Prof. </a:t>
                      </a:r>
                      <a:r>
                        <a:rPr lang="en-US" sz="1800" b="1" i="0" dirty="0" err="1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Setyowati</a:t>
                      </a:r>
                      <a:r>
                        <a:rPr lang="en-US" sz="1800" b="1" i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baseline="0" dirty="0" err="1" smtClean="0">
                          <a:solidFill>
                            <a:schemeClr val="bg1"/>
                          </a:solidFill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M.App.Sc</a:t>
                      </a:r>
                      <a:endParaRPr lang="en-US" sz="1800" b="1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</a:tr>
              <a:tr h="2735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Introduction 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by Moderator</a:t>
                      </a:r>
                      <a:endParaRPr lang="en-US" sz="1600" b="1" i="0" dirty="0" smtClean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06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mbria" pitchFamily="18" charset="0"/>
                        </a:rPr>
                        <a:t>“</a:t>
                      </a:r>
                      <a:r>
                        <a:rPr lang="en-US" sz="1600" b="1" baseline="0" dirty="0" smtClean="0">
                          <a:latin typeface="Cambria" pitchFamily="18" charset="0"/>
                        </a:rPr>
                        <a:t>Profession Organization Roles 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in SDGs Accomplishment</a:t>
                      </a:r>
                      <a:r>
                        <a:rPr lang="en-US" sz="1600" b="1" baseline="0" dirty="0" smtClean="0">
                          <a:latin typeface="Cambria" pitchFamily="18" charset="0"/>
                        </a:rPr>
                        <a:t>”</a:t>
                      </a:r>
                      <a:endParaRPr lang="en-US" sz="1600" b="1" dirty="0">
                        <a:latin typeface="Cambria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By: </a:t>
                      </a:r>
                      <a:r>
                        <a:rPr lang="en-US" sz="1600" dirty="0" err="1">
                          <a:latin typeface="Cambria" pitchFamily="18" charset="0"/>
                        </a:rPr>
                        <a:t>Harif</a:t>
                      </a:r>
                      <a:r>
                        <a:rPr lang="en-US" sz="1600" dirty="0"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latin typeface="Cambria" pitchFamily="18" charset="0"/>
                        </a:rPr>
                        <a:t>Fadillah</a:t>
                      </a:r>
                      <a:r>
                        <a:rPr lang="en-US" sz="1600" dirty="0">
                          <a:latin typeface="Cambria" pitchFamily="18" charset="0"/>
                        </a:rPr>
                        <a:t>, </a:t>
                      </a:r>
                      <a:r>
                        <a:rPr lang="en-US" sz="1600" dirty="0" err="1">
                          <a:latin typeface="Cambria" pitchFamily="18" charset="0"/>
                        </a:rPr>
                        <a:t>S.Kp</a:t>
                      </a:r>
                      <a:r>
                        <a:rPr lang="en-US" sz="1600" dirty="0">
                          <a:latin typeface="Cambria" pitchFamily="18" charset="0"/>
                        </a:rPr>
                        <a:t>., S.H., </a:t>
                      </a:r>
                      <a:r>
                        <a:rPr lang="en-US" sz="1600" dirty="0" err="1" smtClean="0">
                          <a:latin typeface="Cambria" pitchFamily="18" charset="0"/>
                        </a:rPr>
                        <a:t>M.Kes</a:t>
                      </a:r>
                      <a:endParaRPr lang="en-US" sz="1600" dirty="0">
                        <a:latin typeface="Cambria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(President of Indonesian National Nurses Association/Policy 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Maker)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15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latin typeface="Cambria" pitchFamily="18" charset="0"/>
                        </a:rPr>
                        <a:t>“School Institute Roles </a:t>
                      </a:r>
                      <a:r>
                        <a:rPr lang="en-US" sz="1600" b="1" kern="1200" baseline="0" dirty="0" smtClean="0">
                          <a:latin typeface="Cambria" pitchFamily="18" charset="0"/>
                        </a:rPr>
                        <a:t>in SDGs A</a:t>
                      </a:r>
                      <a:r>
                        <a:rPr lang="en-US" sz="1600" b="1" dirty="0" smtClean="0">
                          <a:latin typeface="Cambria" pitchFamily="18" charset="0"/>
                        </a:rPr>
                        <a:t>ccomplishment</a:t>
                      </a:r>
                      <a:r>
                        <a:rPr lang="en-US" sz="1600" b="1" kern="1200" baseline="0" dirty="0" smtClean="0">
                          <a:latin typeface="Cambria" pitchFamily="18" charset="0"/>
                        </a:rPr>
                        <a:t>” </a:t>
                      </a:r>
                    </a:p>
                    <a:p>
                      <a:pPr algn="ctr"/>
                      <a:r>
                        <a:rPr lang="en-US" sz="1600" kern="1200" dirty="0" smtClean="0">
                          <a:latin typeface="Cambria" pitchFamily="18" charset="0"/>
                        </a:rPr>
                        <a:t>By: Prof. Mei-</a:t>
                      </a:r>
                      <a:r>
                        <a:rPr lang="en-US" sz="1600" kern="1200" dirty="0" err="1" smtClean="0">
                          <a:latin typeface="Cambria" pitchFamily="18" charset="0"/>
                        </a:rPr>
                        <a:t>Chih</a:t>
                      </a:r>
                      <a:r>
                        <a:rPr lang="en-US" sz="1600" kern="1200" dirty="0" smtClean="0">
                          <a:latin typeface="Cambria" pitchFamily="18" charset="0"/>
                        </a:rPr>
                        <a:t> Huang, RN., PhD</a:t>
                      </a:r>
                    </a:p>
                    <a:p>
                      <a:pPr algn="ctr"/>
                      <a:r>
                        <a:rPr lang="en-US" sz="1600" kern="1200" dirty="0" smtClean="0">
                          <a:latin typeface="Cambria" pitchFamily="18" charset="0"/>
                        </a:rPr>
                        <a:t>(President Taiwan Association of Nursing Education-National Cheng-Kung University Taiwan/Educator)</a:t>
                      </a:r>
                      <a:endParaRPr lang="en-US" sz="1600" b="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16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Researcher Roles in SDGs A</a:t>
                      </a:r>
                      <a:r>
                        <a:rPr lang="en-US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ccomplishment</a:t>
                      </a:r>
                      <a:r>
                        <a:rPr lang="en-US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”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by: Gabriel </a:t>
                      </a:r>
                      <a:r>
                        <a:rPr lang="en-US" sz="16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Culbert</a:t>
                      </a:r>
                      <a:r>
                        <a:rPr lang="en-US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, RN., PhD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(College of Nursing University of Illinois Chicago, USA)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505200" y="0"/>
            <a:ext cx="5105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Day 2 (CONFERENCE)</a:t>
            </a:r>
            <a:b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</a:b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Wednesday,</a:t>
            </a:r>
            <a:r>
              <a:rPr kumimoji="0" lang="en-US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 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November </a:t>
            </a:r>
            <a:r>
              <a:rPr lang="en-US" sz="2900" b="1" dirty="0" smtClean="0">
                <a:latin typeface="Bodoni Bk BT" pitchFamily="18" charset="0"/>
              </a:rPr>
              <a:t>16</a:t>
            </a:r>
            <a:r>
              <a:rPr lang="en-US" sz="2900" b="1" baseline="30000" dirty="0" smtClean="0">
                <a:latin typeface="Bodoni Bk BT" pitchFamily="18" charset="0"/>
              </a:rPr>
              <a:t>th  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2016</a:t>
            </a:r>
          </a:p>
        </p:txBody>
      </p:sp>
      <p:pic>
        <p:nvPicPr>
          <p:cNvPr id="9" name="Picture 4" descr="E:\University Of Indonesia\Logo FIK\Logo-FIK-fik-frame-black-vert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82222" cy="762000"/>
          </a:xfrm>
          <a:prstGeom prst="rect">
            <a:avLst/>
          </a:prstGeom>
          <a:noFill/>
        </p:spPr>
      </p:pic>
      <p:pic>
        <p:nvPicPr>
          <p:cNvPr id="11" name="Picture 2" descr="E:\HIMMPAS UI\International Nursing Conference\LOGO INSC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5" y="0"/>
            <a:ext cx="678116" cy="683863"/>
          </a:xfrm>
          <a:prstGeom prst="rect">
            <a:avLst/>
          </a:prstGeom>
          <a:noFill/>
        </p:spPr>
      </p:pic>
      <p:pic>
        <p:nvPicPr>
          <p:cNvPr id="12" name="Picture 2" descr="E:\University Of Indonesia\Logo FIK\IIUM Full Logo Colo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52400"/>
            <a:ext cx="1847894" cy="47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048500" y="647700"/>
            <a:ext cx="2743200" cy="1447800"/>
          </a:xfrm>
          <a:prstGeom prst="triangle">
            <a:avLst>
              <a:gd name="adj" fmla="val 52086"/>
            </a:avLst>
          </a:prstGeom>
          <a:solidFill>
            <a:srgbClr val="D41D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6324600" y="0"/>
            <a:ext cx="2819400" cy="1295400"/>
          </a:xfrm>
          <a:prstGeom prst="triangle">
            <a:avLst>
              <a:gd name="adj" fmla="val 5125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199" cy="4675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3528"/>
                <a:gridCol w="6032409"/>
                <a:gridCol w="1423262"/>
              </a:tblGrid>
              <a:tr h="2812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 pitchFamily="18" charset="0"/>
                        </a:rPr>
                        <a:t>Discussion</a:t>
                      </a:r>
                      <a:endParaRPr lang="en-US" sz="1600" b="1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10.45-11.45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Poster Presentation Session</a:t>
                      </a:r>
                      <a:endParaRPr lang="en-US" sz="1600" b="1" i="0" dirty="0" smtClean="0">
                        <a:solidFill>
                          <a:schemeClr val="bg1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21A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4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11.45-12.45</a:t>
                      </a: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Break</a:t>
                      </a:r>
                      <a:endParaRPr lang="en-US" sz="1600" b="1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25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12.45-14.45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221A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Oral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Presentations @ 12-15 min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221AC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823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Burgundy 1A (Newborn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and Child Health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9 Participants</a:t>
                      </a:r>
                      <a:endParaRPr lang="en-US" sz="1600" i="0" dirty="0" smtClean="0"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8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i="0" dirty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Burgundy 1B  (Mental Health and Well Being)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7 Participants</a:t>
                      </a:r>
                      <a:endParaRPr lang="en-US" sz="1600" i="0" dirty="0" smtClean="0"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8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i="0" dirty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Burgundy 2  (Management Health Service)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8 Participants</a:t>
                      </a:r>
                      <a:endParaRPr lang="en-US" sz="1600" i="0" dirty="0" smtClean="0"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i="0" dirty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Burgundy 3 (Sexual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and Reproductive Health, Elderly Health, Maternal and Women’s Health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5 Participants</a:t>
                      </a:r>
                      <a:endParaRPr lang="en-US" sz="1600" i="0" dirty="0" smtClean="0"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i="0" dirty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Ballroom (Elderly Health,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Communicable Disease and Non-communicable Disease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)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6 Participants</a:t>
                      </a:r>
                      <a:endParaRPr lang="en-US" sz="1600" i="0" dirty="0" smtClean="0"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673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14.45-15.00</a:t>
                      </a:r>
                      <a:endParaRPr lang="en-US" sz="1600" i="0" dirty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                       Break</a:t>
                      </a:r>
                      <a:endParaRPr lang="en-US" sz="1600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dirty="0" smtClean="0"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88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15.00-15.15</a:t>
                      </a: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Announcement of Oral Presentation and Poster Presentation Winner</a:t>
                      </a:r>
                      <a:endParaRPr lang="en-US" sz="1600" baseline="0" dirty="0" smtClean="0">
                        <a:latin typeface="Cambria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Closing Ceremony</a:t>
                      </a:r>
                      <a:endParaRPr lang="en-US" sz="1600" b="1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2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15.30-17.00</a:t>
                      </a:r>
                      <a:endParaRPr lang="en-US" sz="1600" i="0" dirty="0">
                        <a:solidFill>
                          <a:srgbClr val="000000"/>
                        </a:solidFill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Campus Tour</a:t>
                      </a:r>
                      <a:endParaRPr lang="en-US" sz="1600" b="1" i="0" dirty="0" smtClean="0"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114800" y="0"/>
            <a:ext cx="5029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Day 2 (CONFERENCE)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Wednesday, November </a:t>
            </a:r>
            <a:r>
              <a:rPr lang="en-US" sz="2800" b="1" dirty="0" smtClean="0">
                <a:latin typeface="Bodoni Bk BT" pitchFamily="18" charset="0"/>
              </a:rPr>
              <a:t>16</a:t>
            </a:r>
            <a:r>
              <a:rPr lang="en-US" sz="2800" b="1" baseline="30000" dirty="0" smtClean="0">
                <a:latin typeface="Bodoni Bk BT" pitchFamily="18" charset="0"/>
              </a:rPr>
              <a:t>th</a:t>
            </a:r>
            <a:r>
              <a:rPr lang="en-US" sz="2800" b="1" dirty="0" smtClean="0">
                <a:latin typeface="Bodoni Bk BT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Bk BT" pitchFamily="18" charset="0"/>
                <a:ea typeface="+mj-ea"/>
                <a:cs typeface="+mj-cs"/>
              </a:rPr>
              <a:t>2016</a:t>
            </a:r>
          </a:p>
        </p:txBody>
      </p:sp>
      <p:pic>
        <p:nvPicPr>
          <p:cNvPr id="9" name="Picture 4" descr="E:\University Of Indonesia\Logo FIK\Logo-FIK-fik-frame-black-vert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382222" cy="762000"/>
          </a:xfrm>
          <a:prstGeom prst="rect">
            <a:avLst/>
          </a:prstGeom>
          <a:noFill/>
        </p:spPr>
      </p:pic>
      <p:pic>
        <p:nvPicPr>
          <p:cNvPr id="11" name="Picture 2" descr="E:\HIMMPAS UI\International Nursing Conference\LOGO INSC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5" y="0"/>
            <a:ext cx="678116" cy="683863"/>
          </a:xfrm>
          <a:prstGeom prst="rect">
            <a:avLst/>
          </a:prstGeom>
          <a:noFill/>
        </p:spPr>
      </p:pic>
      <p:pic>
        <p:nvPicPr>
          <p:cNvPr id="12" name="Picture 2" descr="E:\University Of Indonesia\Logo FIK\IIUM Full Logo Colo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52400"/>
            <a:ext cx="1847894" cy="47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673</Words>
  <Application>Microsoft Office PowerPoint</Application>
  <PresentationFormat>On-screen Show (4:3)</PresentationFormat>
  <Paragraphs>127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Day 1 (CONFERENCE) Tuesday, November 15th 2016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Fazar FIK</dc:creator>
  <cp:lastModifiedBy>Ichsan-PSIK</cp:lastModifiedBy>
  <cp:revision>25</cp:revision>
  <dcterms:created xsi:type="dcterms:W3CDTF">2016-10-03T14:43:28Z</dcterms:created>
  <dcterms:modified xsi:type="dcterms:W3CDTF">2016-11-06T03:49:41Z</dcterms:modified>
</cp:coreProperties>
</file>